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761" r:id="rId5"/>
  </p:sldMasterIdLst>
  <p:notesMasterIdLst>
    <p:notesMasterId r:id="rId15"/>
  </p:notesMasterIdLst>
  <p:sldIdLst>
    <p:sldId id="257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901"/>
    <a:srgbClr val="2ABAD9"/>
    <a:srgbClr val="84A919"/>
    <a:srgbClr val="AFC769"/>
    <a:srgbClr val="F7B25A"/>
    <a:srgbClr val="74D2E6"/>
    <a:srgbClr val="C171C4"/>
    <a:srgbClr val="981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9527" autoAdjust="0"/>
  </p:normalViewPr>
  <p:slideViewPr>
    <p:cSldViewPr snapToGrid="0" showGuides="1">
      <p:cViewPr varScale="1">
        <p:scale>
          <a:sx n="60" d="100"/>
          <a:sy n="60" d="100"/>
        </p:scale>
        <p:origin x="835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F0180-70A2-4266-A1B5-15BBAEC18850}" type="datetimeFigureOut">
              <a:rPr lang="is-IS" smtClean="0"/>
              <a:t>27.11.2018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6E9E4-44F9-499D-BDF9-04E12C9856DC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0352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W</a:t>
            </a:r>
            <a:r>
              <a:rPr lang="is-IS" baseline="0" dirty="0"/>
              <a:t>e are here to tell you a little bit about our operations and how our services can benefit your company</a:t>
            </a:r>
            <a:endParaRPr lang="is-I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5C6001-301F-485E-8302-F4024F191293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404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útgáfustýringarkerfi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hýst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breytir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hugsun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útgáfustýringin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þjóna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jafnvel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Þetta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áhættu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tapaðri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notandanum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aukið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frelsi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afurðir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útgáfutólið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sjálft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á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meðan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 premise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miðlægur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dreifingaraðili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hyrslurnar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GitHub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aðgangsstýringu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yfirsýn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yfir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framlag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notanda,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heldur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vandamál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útgáfusögu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o.fl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aðallega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námskeiðinu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góða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tilfinningu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í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boði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TortoiseGit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einfaldasta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skrefið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fyrir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Subversion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umhverfinu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þess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mjög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notendavænt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stutt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dirty="0"/>
              <a:t>Fjölmörg IDE bjóða </a:t>
            </a:r>
            <a:r>
              <a:rPr lang="is-IS" dirty="0" err="1"/>
              <a:t>plugin</a:t>
            </a:r>
            <a:r>
              <a:rPr lang="is-IS" dirty="0"/>
              <a:t>. Þetta er allt sami hluturinn samt.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85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Allt námsefnið er á </a:t>
            </a:r>
            <a:r>
              <a:rPr lang="is-IS" dirty="0" err="1"/>
              <a:t>github</a:t>
            </a:r>
            <a:r>
              <a:rPr lang="is-IS" dirty="0"/>
              <a:t> undir slóðinni </a:t>
            </a:r>
            <a:r>
              <a:rPr lang="is-IS" dirty="0" err="1"/>
              <a:t>gummikalli</a:t>
            </a:r>
            <a:r>
              <a:rPr lang="is-IS" dirty="0"/>
              <a:t>/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namskeid</a:t>
            </a:r>
            <a:r>
              <a:rPr lang="is-IS" dirty="0"/>
              <a:t>.</a:t>
            </a:r>
            <a:r>
              <a:rPr lang="is-IS" dirty="0" err="1"/>
              <a:t>git</a:t>
            </a:r>
            <a:endParaRPr lang="is-IS" dirty="0"/>
          </a:p>
          <a:p>
            <a:endParaRPr lang="is-IS" dirty="0"/>
          </a:p>
          <a:p>
            <a:r>
              <a:rPr lang="is-IS" dirty="0"/>
              <a:t>Með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þá sóttum við afrit af námsefninu. Ásamt allri sögu þess. Þ.e. Öllum þeim stöðum þar sem ég ákvað að gera </a:t>
            </a:r>
            <a:r>
              <a:rPr lang="is-IS" dirty="0" err="1"/>
              <a:t>commit</a:t>
            </a:r>
            <a:r>
              <a:rPr lang="is-IS" dirty="0"/>
              <a:t> meðan ég var að semja námsefnið.</a:t>
            </a:r>
          </a:p>
          <a:p>
            <a:endParaRPr lang="is-IS" dirty="0"/>
          </a:p>
          <a:p>
            <a:r>
              <a:rPr lang="is-IS" dirty="0" err="1"/>
              <a:t>Git</a:t>
            </a:r>
            <a:r>
              <a:rPr lang="is-IS" dirty="0"/>
              <a:t> –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r>
              <a:rPr lang="is-IS" dirty="0"/>
              <a:t> leitar í sögunni og birtir upplýsingar um </a:t>
            </a:r>
            <a:r>
              <a:rPr lang="is-IS" dirty="0" err="1"/>
              <a:t>commit</a:t>
            </a:r>
            <a:r>
              <a:rPr lang="is-IS" dirty="0"/>
              <a:t> með textanum „</a:t>
            </a:r>
            <a:r>
              <a:rPr lang="is-IS" dirty="0" err="1"/>
              <a:t>adda</a:t>
            </a:r>
            <a:r>
              <a:rPr lang="is-IS" dirty="0"/>
              <a:t>“.</a:t>
            </a:r>
          </a:p>
          <a:p>
            <a:endParaRPr lang="is-IS" dirty="0"/>
          </a:p>
          <a:p>
            <a:r>
              <a:rPr lang="is-IS" dirty="0"/>
              <a:t>Skipanir eru fjölmargar og vel skjalaðar á </a:t>
            </a:r>
            <a:r>
              <a:rPr lang="is-IS" dirty="0" err="1"/>
              <a:t>git</a:t>
            </a:r>
            <a:r>
              <a:rPr lang="is-IS" dirty="0"/>
              <a:t>-</a:t>
            </a:r>
            <a:r>
              <a:rPr lang="is-IS" dirty="0" err="1"/>
              <a:t>scm</a:t>
            </a:r>
            <a:r>
              <a:rPr lang="is-IS" dirty="0"/>
              <a:t>.</a:t>
            </a:r>
            <a:r>
              <a:rPr lang="is-IS" dirty="0" err="1"/>
              <a:t>com</a:t>
            </a:r>
            <a:r>
              <a:rPr lang="is-IS" dirty="0"/>
              <a:t>. Þumalputtareglan er líklega sú, að ef það er grunn aðgerð í Linux skel, þá er það örugglega hægt í 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6E9E4-44F9-499D-BDF9-04E12C9856DC}" type="slidenum">
              <a:rPr lang="is-IS" smtClean="0"/>
              <a:t>3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95066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err="1"/>
              <a:t>Branch</a:t>
            </a:r>
            <a:r>
              <a:rPr lang="is-IS" dirty="0"/>
              <a:t> gefur þér leið til að búa til hliðarútgáfu af öllu og gera breytingar án þess að það hafi áhrif á master </a:t>
            </a:r>
            <a:r>
              <a:rPr lang="is-IS" dirty="0" err="1"/>
              <a:t>branch</a:t>
            </a:r>
            <a:r>
              <a:rPr lang="is-I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1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95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2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31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pride ourselves in being 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one-stop-shop for all your IT needs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pleasure in providing our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 with the best possible service, a diverse but integrated range of solutions and services, a competent and innovative professional staff, and proven managerial skills. 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14BAA-5558-4AF7-B12D-544FC12A41FA}" type="slidenum">
              <a:rPr kumimoji="0" lang="is-I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3C88F-DDB2-4E3C-828D-5801ECEF4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BA51D-6E6F-4F14-9D15-7D3D320EA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89C39-0C8E-409D-B2DF-690FBB853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2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E020E-C65C-43BF-83A3-9E0A78AD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3FA47-9C60-46B1-BE40-2A2CFBC89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330173-A9BD-4B95-B4F5-E9F4D6FAF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DC7119-0E64-43F9-B3EC-FE20A7EA4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72825-B666-4153-9AD2-E04D4A2073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8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FB2304-A200-4AF6-A682-9701AB168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356" y="2601119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DE0CD43-7864-48D3-AA61-3DDFC6FAD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56" y="4170179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C6F13-DE68-450E-BF8D-2C78A54619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889069" y="3982245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2B2A9E-225F-435F-A644-539B32742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510701E-4A91-4B18-A29A-E8D80312D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24686-3E6B-4602-97CD-6CD14E1F1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0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A0CE35-0D16-4C0A-A6D3-D476EF95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1782675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0E24AA-4C39-4255-9C6C-51822820E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3351735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4A162-0148-4B2C-8A23-2F8DC36FC6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3163801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8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53DDA4-B6B8-43C5-BC0E-CE98A2FF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78" y="580408"/>
            <a:ext cx="576113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310568-D031-4E36-ACA7-701F6707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78" y="2149468"/>
            <a:ext cx="5761133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64464-4A70-4801-9A98-15742C35C4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980" y="1961534"/>
            <a:ext cx="1597376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7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70CA9-7C3C-4679-A5B3-6FC0DA3A5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178" y="1092112"/>
            <a:ext cx="519288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41067A-BFED-482C-BD91-7A52B0AF7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78" y="2661172"/>
            <a:ext cx="5192889" cy="165576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CDA2E9-DFC5-421E-B4EF-A957FC5A4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0581" y="2473238"/>
            <a:ext cx="1439820" cy="1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DD94-2E5C-4676-8CAA-3281A1A66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800"/>
          <a:stretch/>
        </p:blipFill>
        <p:spPr>
          <a:xfrm>
            <a:off x="0" y="0"/>
            <a:ext cx="12192000" cy="1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75B0DF-9DFC-4E6D-ADCD-F899E156AA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921734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17498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81731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F7C424-85FA-406F-829C-3B6E57C1E1E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1194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65243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4801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643DCE-AEF5-46BA-83D1-C7162A4522AB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04512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7926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457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09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0738D-12AC-4265-B1F7-BBCCC51A2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800" y="138473"/>
            <a:ext cx="1209009" cy="6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2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75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148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577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5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245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072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627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162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623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02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28146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253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87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3136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425994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9035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493913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227104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00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0004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62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996B7-819D-48C8-9B2B-47BBBD90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6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04F31A-18E1-4DCA-92EA-8FC38BD177A8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74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6964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1C03-6440-4843-9B25-18AB25A2FBB9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65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015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54E899-B7E6-4D34-AC89-91F8ECCCA8EA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75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5E0B4-FBB8-42E8-97FE-42742D2C3D6F}"/>
              </a:ext>
            </a:extLst>
          </p:cNvPr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3760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418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18" y="-60788"/>
            <a:ext cx="12204835" cy="6979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77527" y="2884488"/>
            <a:ext cx="4704124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77527" y="4363244"/>
            <a:ext cx="470412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0838938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ill og ef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0425"/>
            <a:ext cx="10515600" cy="71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328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F8D1-7E7A-4066-810F-5C93D25B1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702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702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09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1122363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2601119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03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6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6745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6745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4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517901" y="0"/>
            <a:ext cx="8674100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7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4039" y="2127299"/>
            <a:ext cx="6033451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4039" y="3606053"/>
            <a:ext cx="6033451" cy="16557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72" y="4948495"/>
            <a:ext cx="3110665" cy="16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42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559885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3606053"/>
            <a:ext cx="5598856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25" y="126750"/>
            <a:ext cx="2207999" cy="11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04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2" y="2127299"/>
            <a:ext cx="6560745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2" y="3606053"/>
            <a:ext cx="6560745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3727C-9B0C-4CF6-A124-380C6C6AF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3" y="513403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16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3" y="0"/>
            <a:ext cx="4830419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35000">
                <a:schemeClr val="bg1">
                  <a:alpha val="8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1" y="524835"/>
            <a:ext cx="5782147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1" y="2003589"/>
            <a:ext cx="5782147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82D54-0398-40F0-AC61-52C60606C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39" y="-36483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678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illikafli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1" y="0"/>
            <a:ext cx="3585173" cy="68580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40000">
                <a:schemeClr val="bg1">
                  <a:alpha val="62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923" y="968455"/>
            <a:ext cx="5085028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923" y="2447209"/>
            <a:ext cx="5085028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D13D7-91BE-47D6-AA49-6AF508EA61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74" y="-73891"/>
            <a:ext cx="2385761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4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4632725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596192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69952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76768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789104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788054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65290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6153489" y="3283971"/>
            <a:ext cx="2958051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3097907" y="3283973"/>
            <a:ext cx="2958051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5" y="3283969"/>
            <a:ext cx="2958051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199547" y="3283971"/>
            <a:ext cx="2958051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23286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54285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334502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9380561" y="3407557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3864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E5E9F-BEEC-43AB-8A8D-C604C69C6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14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örur samanburð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7397609" y="3283971"/>
            <a:ext cx="2287603" cy="753992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506786" y="3283973"/>
            <a:ext cx="2287603" cy="753992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61376" y="3283969"/>
            <a:ext cx="2287603" cy="753995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9843021" y="3283971"/>
            <a:ext cx="2287603" cy="753992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37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952199" y="3283971"/>
            <a:ext cx="2287603" cy="753992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2506786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952197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7397608" y="3407557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/>
          </p:nvPr>
        </p:nvSpPr>
        <p:spPr>
          <a:xfrm>
            <a:off x="9843017" y="3420915"/>
            <a:ext cx="2287603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96194" y="1779256"/>
            <a:ext cx="9061383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274500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með tex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73901" y="138083"/>
            <a:ext cx="5869300" cy="6581832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48799" y="138083"/>
            <a:ext cx="5907624" cy="6581835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21029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828296" y="1249177"/>
            <a:ext cx="4551171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21029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6828297" y="1960378"/>
            <a:ext cx="4551171" cy="3907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827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837" y="434975"/>
            <a:ext cx="4551363" cy="81438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523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797989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562912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797989" y="3541674"/>
            <a:ext cx="2596025" cy="370436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562912" y="3541674"/>
            <a:ext cx="2596025" cy="370436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4797989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7562912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797989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7562912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33588" y="1871664"/>
            <a:ext cx="8188325" cy="8032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606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2994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3410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anburður þriggj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033058" y="2833436"/>
            <a:ext cx="2596025" cy="647272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033057" y="3532079"/>
            <a:ext cx="2596025" cy="380031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2033057" y="2923205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2033057" y="3602093"/>
            <a:ext cx="2596025" cy="506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977443" y="2833437"/>
            <a:ext cx="5244471" cy="10786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222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1447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615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757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5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164FE-817D-405F-9CFC-D8241DB37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12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7613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Gree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1863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576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mfjöllun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" y="0"/>
            <a:ext cx="121920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0756"/>
            <a:ext cx="10515600" cy="73034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588242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88403"/>
            <a:ext cx="10515600" cy="150505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38199" y="3641546"/>
            <a:ext cx="10515600" cy="1057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747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121728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91941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430052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0595308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taln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36245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0881" y="2900177"/>
            <a:ext cx="3751071" cy="711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972049" y="1066801"/>
            <a:ext cx="6800851" cy="5110163"/>
          </a:xfrm>
          <a:prstGeom prst="rect">
            <a:avLst/>
          </a:prstGeom>
        </p:spPr>
        <p:txBody>
          <a:bodyPr>
            <a:normAutofit/>
          </a:bodyPr>
          <a:lstStyle>
            <a:lvl1pPr marL="180970" indent="-180970">
              <a:spcBef>
                <a:spcPts val="0"/>
              </a:spcBef>
              <a:spcAft>
                <a:spcPts val="600"/>
              </a:spcAft>
              <a:defRPr sz="2400">
                <a:latin typeface="Adelle Rg" panose="02000503060000020004" pitchFamily="50" charset="0"/>
              </a:defRPr>
            </a:lvl1pPr>
            <a:lvl2pPr marL="361942" indent="-180970">
              <a:spcBef>
                <a:spcPts val="0"/>
              </a:spcBef>
              <a:spcAft>
                <a:spcPts val="600"/>
              </a:spcAft>
              <a:defRPr sz="2000">
                <a:latin typeface="Adelle Rg" panose="02000503060000020004" pitchFamily="50" charset="0"/>
              </a:defRPr>
            </a:lvl2pPr>
            <a:lvl3pPr marL="542912" indent="-180970">
              <a:spcBef>
                <a:spcPts val="0"/>
              </a:spcBef>
              <a:spcAft>
                <a:spcPts val="600"/>
              </a:spcAft>
              <a:defRPr sz="1800">
                <a:latin typeface="Adelle Rg" panose="02000503060000020004" pitchFamily="50" charset="0"/>
              </a:defRPr>
            </a:lvl3pPr>
            <a:lvl4pPr marL="714357" indent="-171446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4pPr>
            <a:lvl5pPr marL="895328" indent="-180970">
              <a:spcBef>
                <a:spcPts val="0"/>
              </a:spcBef>
              <a:spcAft>
                <a:spcPts val="600"/>
              </a:spcAft>
              <a:defRPr sz="1600"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40290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57" y="1470470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75" y="1463054"/>
            <a:ext cx="1351979" cy="1560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09" y="2601354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8" y="3734507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93" y="2608114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8" y="2594595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44" y="3734507"/>
            <a:ext cx="1351979" cy="156082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564197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7284497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8598353" y="1940830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631729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7945584" y="307703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284497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8598353" y="420115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9263765" y="3075289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3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yrsta 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06072-D39A-4D5F-9B38-D7ACF635A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21355" y="1845825"/>
            <a:ext cx="4360519" cy="13811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>
                <a:latin typeface="Adelle Rg" panose="0200050306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21355" y="3605066"/>
            <a:ext cx="4100875" cy="6278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Adelle Rg" panose="02000503060000020004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6F0A3-53A1-4F90-BFBF-564C7AE417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5360527"/>
            <a:ext cx="1869176" cy="9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956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xhyrning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7" y="3711725"/>
            <a:ext cx="1351979" cy="1560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27" y="1420010"/>
            <a:ext cx="1351979" cy="1560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61" y="1430003"/>
            <a:ext cx="1351979" cy="156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11" y="304946"/>
            <a:ext cx="1351979" cy="15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40" y="2551551"/>
            <a:ext cx="1351979" cy="15608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88" y="4856785"/>
            <a:ext cx="1351979" cy="1560823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92126" y="2311400"/>
            <a:ext cx="6606765" cy="2217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10984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9639051" y="1901971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0303915" y="302918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7657860" y="786907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9659612" y="41998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10327175" y="5348135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11" y="304946"/>
            <a:ext cx="1351979" cy="1560823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314133" y="776914"/>
            <a:ext cx="1280059" cy="596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832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639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589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538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yrðing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2540035"/>
            <a:ext cx="12192000" cy="4571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0963" y="2066960"/>
            <a:ext cx="4356100" cy="47307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73526" y="2718157"/>
            <a:ext cx="8844951" cy="1310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9772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glæ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0110" y="2045"/>
            <a:ext cx="12202111" cy="68559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" y="5068349"/>
            <a:ext cx="12191999" cy="466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" y="3731353"/>
            <a:ext cx="12191999" cy="128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95763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73428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4472798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211314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949831" y="4085783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688349" y="4076792"/>
            <a:ext cx="1566863" cy="6429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/>
              <a:t>Click icon to add picture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441096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4180672" y="5160570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7920248" y="5151517"/>
            <a:ext cx="3597504" cy="2641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457189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828754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410261" y="1690688"/>
            <a:ext cx="8844951" cy="1573787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48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430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1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3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53" r:id="rId5"/>
    <p:sldLayoutId id="2147483757" r:id="rId6"/>
    <p:sldLayoutId id="2147483754" r:id="rId7"/>
    <p:sldLayoutId id="2147483755" r:id="rId8"/>
    <p:sldLayoutId id="2147483760" r:id="rId9"/>
    <p:sldLayoutId id="2147483759" r:id="rId10"/>
    <p:sldLayoutId id="2147483758" r:id="rId11"/>
    <p:sldLayoutId id="214748375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3" r:id="rId49"/>
    <p:sldLayoutId id="2147483744" r:id="rId50"/>
    <p:sldLayoutId id="2147483745" r:id="rId51"/>
    <p:sldLayoutId id="2147483746" r:id="rId52"/>
    <p:sldLayoutId id="2147483747" r:id="rId53"/>
    <p:sldLayoutId id="2147483748" r:id="rId54"/>
    <p:sldLayoutId id="2147483749" r:id="rId55"/>
    <p:sldLayoutId id="2147483750" r:id="rId56"/>
    <p:sldLayoutId id="2147483751" r:id="rId5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github.com/gummikalli/git-namskeid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 err="1"/>
              <a:t>Git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Grunnámskeið í notkun á </a:t>
            </a:r>
            <a:r>
              <a:rPr lang="is-IS" dirty="0" err="1"/>
              <a:t>Git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4957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2244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Um </a:t>
            </a: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Git</a:t>
            </a:r>
            <a:endParaRPr kumimoji="0" lang="is-IS" sz="4800" b="1" i="0" u="none" strike="noStrike" kern="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delle Rg" panose="02000503060000020004" pitchFamily="50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4691FC-F714-4371-AAD5-6F2FA10C15A1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6800850" cy="444341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Dreifð útgáfustýring (e. </a:t>
            </a:r>
            <a:r>
              <a:rPr lang="is-IS" dirty="0" err="1"/>
              <a:t>Distributed</a:t>
            </a:r>
            <a:r>
              <a:rPr lang="is-IS" dirty="0"/>
              <a:t> </a:t>
            </a:r>
            <a:r>
              <a:rPr lang="is-IS" dirty="0" err="1"/>
              <a:t>Version</a:t>
            </a:r>
            <a:r>
              <a:rPr lang="is-IS" dirty="0"/>
              <a:t> </a:t>
            </a:r>
            <a:r>
              <a:rPr lang="is-IS" dirty="0" err="1"/>
              <a:t>Control</a:t>
            </a:r>
            <a:r>
              <a:rPr lang="is-IS" dirty="0"/>
              <a:t> </a:t>
            </a:r>
            <a:r>
              <a:rPr lang="is-IS" dirty="0" err="1"/>
              <a:t>System</a:t>
            </a:r>
            <a:r>
              <a:rPr lang="is-IS" dirty="0"/>
              <a:t> DVCS)</a:t>
            </a:r>
          </a:p>
          <a:p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vs</a:t>
            </a:r>
            <a:r>
              <a:rPr lang="is-IS" dirty="0"/>
              <a:t> </a:t>
            </a:r>
            <a:r>
              <a:rPr lang="is-IS" dirty="0" err="1"/>
              <a:t>GitHub</a:t>
            </a:r>
            <a:r>
              <a:rPr lang="is-IS" dirty="0"/>
              <a:t> (</a:t>
            </a:r>
            <a:r>
              <a:rPr lang="is-IS" dirty="0" err="1"/>
              <a:t>On</a:t>
            </a:r>
            <a:r>
              <a:rPr lang="is-IS" dirty="0"/>
              <a:t>/</a:t>
            </a:r>
            <a:r>
              <a:rPr lang="is-IS" dirty="0" err="1"/>
              <a:t>Off</a:t>
            </a:r>
            <a:r>
              <a:rPr lang="is-IS" dirty="0"/>
              <a:t> </a:t>
            </a:r>
            <a:r>
              <a:rPr lang="is-IS" dirty="0" err="1"/>
              <a:t>Premise</a:t>
            </a:r>
            <a:r>
              <a:rPr lang="is-IS" dirty="0"/>
              <a:t>)</a:t>
            </a:r>
          </a:p>
          <a:p>
            <a:r>
              <a:rPr lang="is-IS" dirty="0"/>
              <a:t>Tólin í námskeiðinu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, GUI</a:t>
            </a:r>
          </a:p>
          <a:p>
            <a:pPr lvl="1"/>
            <a:r>
              <a:rPr lang="is-IS" dirty="0" err="1"/>
              <a:t>TortoiseGIT</a:t>
            </a:r>
            <a:endParaRPr lang="is-IS" dirty="0"/>
          </a:p>
          <a:p>
            <a:pPr lvl="1"/>
            <a:r>
              <a:rPr lang="is-IS" dirty="0"/>
              <a:t>Allir hinir!</a:t>
            </a:r>
          </a:p>
          <a:p>
            <a:pPr lvl="2"/>
            <a:r>
              <a:rPr lang="is-IS" dirty="0" err="1"/>
              <a:t>Visual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, </a:t>
            </a:r>
            <a:r>
              <a:rPr lang="is-IS" dirty="0" err="1"/>
              <a:t>Eclipse</a:t>
            </a:r>
            <a:r>
              <a:rPr lang="is-IS" dirty="0"/>
              <a:t>, </a:t>
            </a:r>
            <a:r>
              <a:rPr lang="is-IS" dirty="0" err="1"/>
              <a:t>Android</a:t>
            </a:r>
            <a:r>
              <a:rPr lang="is-IS" dirty="0"/>
              <a:t> </a:t>
            </a:r>
            <a:r>
              <a:rPr lang="is-IS" dirty="0" err="1"/>
              <a:t>Studio</a:t>
            </a:r>
            <a:r>
              <a:rPr lang="is-IS" dirty="0"/>
              <a:t>...</a:t>
            </a:r>
          </a:p>
        </p:txBody>
      </p:sp>
      <p:pic>
        <p:nvPicPr>
          <p:cNvPr id="1026" name="Picture 2" descr="Mynd úr bókinni Pro Git 2nd Edition.">
            <a:extLst>
              <a:ext uri="{FF2B5EF4-FFF2-40B4-BE49-F238E27FC236}">
                <a16:creationId xmlns:a16="http://schemas.microsoft.com/office/drawing/2014/main" id="{F2B73F27-FE91-46DE-8172-52B9D15A7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690562"/>
            <a:ext cx="4630738" cy="5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7BD69-23CE-4AFD-AF9C-876C1BC7DF32}"/>
              </a:ext>
            </a:extLst>
          </p:cNvPr>
          <p:cNvSpPr txBox="1"/>
          <p:nvPr/>
        </p:nvSpPr>
        <p:spPr>
          <a:xfrm>
            <a:off x="6723062" y="6227138"/>
            <a:ext cx="4819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dirty="0" err="1"/>
              <a:t>Pro</a:t>
            </a:r>
            <a:r>
              <a:rPr lang="is-IS" sz="1000" dirty="0"/>
              <a:t> </a:t>
            </a:r>
            <a:r>
              <a:rPr lang="is-IS" sz="1000" dirty="0" err="1"/>
              <a:t>Git</a:t>
            </a:r>
            <a:r>
              <a:rPr lang="is-IS" sz="1000" dirty="0"/>
              <a:t>, Önnur Útgáfa, 2004, </a:t>
            </a:r>
            <a:r>
              <a:rPr lang="en-US" sz="1000" dirty="0"/>
              <a:t>Scott Chacon &amp; Ben Straub </a:t>
            </a:r>
            <a:endParaRPr lang="is-IS" sz="1000" dirty="0"/>
          </a:p>
        </p:txBody>
      </p:sp>
    </p:spTree>
    <p:extLst>
      <p:ext uri="{BB962C8B-B14F-4D97-AF65-F5344CB8AC3E}">
        <p14:creationId xmlns:p14="http://schemas.microsoft.com/office/powerpoint/2010/main" val="238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19B787-5F54-4287-B88C-43B5B8CFCDEE}"/>
              </a:ext>
            </a:extLst>
          </p:cNvPr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28EBC-14DB-470B-96A9-04D83062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Hefjumst handa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02C97-C449-4CD0-B281-D18C452E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Sækja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pPr lvl="1"/>
            <a:r>
              <a:rPr lang="is-IS" dirty="0">
                <a:hlinkClick r:id="rId3"/>
              </a:rPr>
              <a:t>https://git-scm.com/downloads</a:t>
            </a:r>
            <a:r>
              <a:rPr lang="is-IS" dirty="0"/>
              <a:t> </a:t>
            </a:r>
          </a:p>
          <a:p>
            <a:pPr lvl="1"/>
            <a:endParaRPr lang="is-IS" dirty="0"/>
          </a:p>
          <a:p>
            <a:r>
              <a:rPr lang="is-IS" dirty="0"/>
              <a:t>Sækið og </a:t>
            </a:r>
            <a:r>
              <a:rPr lang="is-IS" dirty="0" err="1"/>
              <a:t>installið</a:t>
            </a:r>
            <a:r>
              <a:rPr lang="is-IS" dirty="0"/>
              <a:t> </a:t>
            </a:r>
            <a:r>
              <a:rPr lang="is-IS" dirty="0" err="1"/>
              <a:t>git</a:t>
            </a:r>
            <a:r>
              <a:rPr lang="is-IS" dirty="0"/>
              <a:t>.</a:t>
            </a:r>
          </a:p>
          <a:p>
            <a:r>
              <a:rPr lang="is-IS" dirty="0"/>
              <a:t>Búið til möppuna </a:t>
            </a:r>
            <a:r>
              <a:rPr lang="is-IS" dirty="0" err="1"/>
              <a:t>gitnamskeid</a:t>
            </a:r>
            <a:r>
              <a:rPr lang="is-IS" dirty="0"/>
              <a:t> þar sem hentar. T.d. c:\gitnamskeid</a:t>
            </a:r>
          </a:p>
          <a:p>
            <a:r>
              <a:rPr lang="is-IS" dirty="0"/>
              <a:t>Hægrismelltu í tóma möppuna og veldu „</a:t>
            </a:r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Bash</a:t>
            </a:r>
            <a:r>
              <a:rPr lang="is-IS" dirty="0"/>
              <a:t> </a:t>
            </a:r>
            <a:r>
              <a:rPr lang="is-IS" dirty="0" err="1"/>
              <a:t>Here</a:t>
            </a:r>
            <a:r>
              <a:rPr lang="is-IS" dirty="0"/>
              <a:t>“</a:t>
            </a:r>
          </a:p>
          <a:p>
            <a:r>
              <a:rPr lang="is-IS" dirty="0"/>
              <a:t>Keyrðu eftirfarandi skipun: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clone</a:t>
            </a:r>
            <a:r>
              <a:rPr lang="is-IS" dirty="0"/>
              <a:t> </a:t>
            </a:r>
            <a:r>
              <a:rPr lang="is-IS" dirty="0">
                <a:hlinkClick r:id="rId4"/>
              </a:rPr>
              <a:t>https://github.com/gummikalli/git-namskeid.git</a:t>
            </a:r>
            <a:r>
              <a:rPr lang="is-IS" dirty="0"/>
              <a:t> </a:t>
            </a:r>
          </a:p>
          <a:p>
            <a:r>
              <a:rPr lang="is-IS" dirty="0"/>
              <a:t>Keyrðu (a.t.h – er mínus mínus)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log</a:t>
            </a:r>
            <a:r>
              <a:rPr lang="is-IS" dirty="0"/>
              <a:t> --</a:t>
            </a:r>
            <a:r>
              <a:rPr lang="is-IS" dirty="0" err="1"/>
              <a:t>grep</a:t>
            </a:r>
            <a:r>
              <a:rPr lang="is-IS" dirty="0"/>
              <a:t> </a:t>
            </a:r>
            <a:r>
              <a:rPr lang="is-IS" dirty="0" err="1"/>
              <a:t>adda</a:t>
            </a:r>
            <a:endParaRPr lang="is-IS" dirty="0"/>
          </a:p>
          <a:p>
            <a:pPr lvl="1"/>
            <a:endParaRPr lang="is-IS" dirty="0"/>
          </a:p>
          <a:p>
            <a:r>
              <a:rPr lang="is-IS" dirty="0"/>
              <a:t>Hvað gerðum við?</a:t>
            </a:r>
          </a:p>
        </p:txBody>
      </p:sp>
    </p:spTree>
    <p:extLst>
      <p:ext uri="{BB962C8B-B14F-4D97-AF65-F5344CB8AC3E}">
        <p14:creationId xmlns:p14="http://schemas.microsoft.com/office/powerpoint/2010/main" val="321108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7628" y="476322"/>
            <a:ext cx="6936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Branch</a:t>
            </a: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 – Beint í djúpu?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A95BC96-6831-40BF-B42E-509E742E0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74320"/>
              </p:ext>
            </p:extLst>
          </p:nvPr>
        </p:nvGraphicFramePr>
        <p:xfrm>
          <a:off x="8380413" y="1307319"/>
          <a:ext cx="2568575" cy="467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Bitmap Image" r:id="rId4" imgW="2567880" imgH="4678560" progId="Paint.Picture">
                  <p:embed/>
                </p:oleObj>
              </mc:Choice>
              <mc:Fallback>
                <p:oleObj name="Bitmap Image" r:id="rId4" imgW="2567880" imgH="4678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0413" y="1307319"/>
                        <a:ext cx="2568575" cy="467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42B10DB-6258-44CB-A984-EB1CE19A34AA}"/>
              </a:ext>
            </a:extLst>
          </p:cNvPr>
          <p:cNvSpPr txBox="1">
            <a:spLocks/>
          </p:cNvSpPr>
          <p:nvPr/>
        </p:nvSpPr>
        <p:spPr>
          <a:xfrm>
            <a:off x="838200" y="1733551"/>
            <a:ext cx="10515600" cy="4443412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/>
              <a:t>Hliðarútgáfa af núverandi kóða.</a:t>
            </a:r>
          </a:p>
          <a:p>
            <a:r>
              <a:rPr lang="is-IS" dirty="0"/>
              <a:t>Þú ætlar að búa til eigin útgáfu af námsefninu.</a:t>
            </a:r>
          </a:p>
          <a:p>
            <a:pPr lvl="1"/>
            <a:r>
              <a:rPr lang="is-IS" dirty="0" err="1"/>
              <a:t>git</a:t>
            </a:r>
            <a:r>
              <a:rPr lang="is-IS" dirty="0"/>
              <a:t> </a:t>
            </a:r>
            <a:r>
              <a:rPr lang="is-IS" dirty="0" err="1"/>
              <a:t>checkout</a:t>
            </a:r>
            <a:r>
              <a:rPr lang="is-IS" dirty="0"/>
              <a:t> –b &lt;nafn og fæðingarár&gt;</a:t>
            </a:r>
          </a:p>
          <a:p>
            <a:pPr lvl="1"/>
            <a:r>
              <a:rPr lang="is-IS" dirty="0"/>
              <a:t>T.d. Gummikalli1982, bara að það sé örugglega einkvæmt.</a:t>
            </a:r>
          </a:p>
          <a:p>
            <a:r>
              <a:rPr lang="is-IS" dirty="0"/>
              <a:t>Við förum nánar út í </a:t>
            </a:r>
            <a:r>
              <a:rPr lang="is-IS" dirty="0" err="1"/>
              <a:t>branching</a:t>
            </a:r>
            <a:r>
              <a:rPr lang="is-IS" dirty="0"/>
              <a:t> seinna.</a:t>
            </a:r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r>
              <a:rPr lang="is-IS"/>
              <a:t>En hvað </a:t>
            </a:r>
            <a:r>
              <a:rPr lang="is-IS" dirty="0"/>
              <a:t>gerðum við?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F440C-4411-4174-81AE-C48A20A62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994138"/>
            <a:ext cx="7726623" cy="15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0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3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28" y="710538"/>
            <a:ext cx="3993253" cy="5650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7849" t="16094" r="10712" b="18817"/>
          <a:stretch/>
        </p:blipFill>
        <p:spPr>
          <a:xfrm>
            <a:off x="7723515" y="891821"/>
            <a:ext cx="2986389" cy="4779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628" y="476322"/>
            <a:ext cx="5004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4800" b="1" i="0" u="none" strike="noStrike" kern="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delle Rg" panose="02000503060000020004" pitchFamily="50" charset="0"/>
                <a:ea typeface="+mn-ea"/>
                <a:cs typeface="+mn-cs"/>
              </a:rPr>
              <a:t>allt á einum stað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3291853"/>
            <a:ext cx="2496620" cy="4571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CD75C934-A5A1-474C-AA9A-740C9650BA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ia kynning íslenska.potx" id="{2C79EFF6-4974-41E6-A204-DD8B6B54C5F3}" vid="{DD8E96A2-C7C1-47D2-87ED-503FBC38FAA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676c6ae077e468d861b4ff5e497f329 xmlns="9cc091af-49d3-4b0b-acc4-aea46721c8e1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Advania Basic</TermName>
          <TermId xmlns="http://schemas.microsoft.com/office/infopath/2007/PartnerControls">edf0ece2-4f79-4eee-9519-d61f83995de1</TermId>
        </TermInfo>
      </Terms>
    </l676c6ae077e468d861b4ff5e497f329>
    <bcb1d2bf53ee466d91d015af424ba852 xmlns="9cc091af-49d3-4b0b-acc4-aea46721c8e1">
      <Terms xmlns="http://schemas.microsoft.com/office/infopath/2007/PartnerControls"/>
    </bcb1d2bf53ee466d91d015af424ba852>
    <TaxCatchAll xmlns="9cc091af-49d3-4b0b-acc4-aea46721c8e1">
      <Value>19</Value>
    </TaxCatchAll>
    <jd8f06bf7def41ae8228c21bf85c6f30 xmlns="9cc091af-49d3-4b0b-acc4-aea46721c8e1">
      <Terms xmlns="http://schemas.microsoft.com/office/infopath/2007/PartnerControls"/>
    </jd8f06bf7def41ae8228c21bf85c6f3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" ma:contentTypeID="0x0101008D58C65610A9FE4A8AD00DBF991C7C6D0200A2CDD28EFCB2E944AC730EF11B8775CF" ma:contentTypeVersion="2" ma:contentTypeDescription="Create a new document." ma:contentTypeScope="" ma:versionID="6bdbc623feccae08dadaf0286774d058">
  <xsd:schema xmlns:xsd="http://www.w3.org/2001/XMLSchema" xmlns:xs="http://www.w3.org/2001/XMLSchema" xmlns:p="http://schemas.microsoft.com/office/2006/metadata/properties" xmlns:ns2="9cc091af-49d3-4b0b-acc4-aea46721c8e1" targetNamespace="http://schemas.microsoft.com/office/2006/metadata/properties" ma:root="true" ma:fieldsID="86884e8733215b0894a3759f6a42d2ab" ns2:_="">
    <xsd:import namespace="9cc091af-49d3-4b0b-acc4-aea46721c8e1"/>
    <xsd:element name="properties">
      <xsd:complexType>
        <xsd:sequence>
          <xsd:element name="documentManagement">
            <xsd:complexType>
              <xsd:all>
                <xsd:element ref="ns2:bcb1d2bf53ee466d91d015af424ba852" minOccurs="0"/>
                <xsd:element ref="ns2:TaxCatchAll" minOccurs="0"/>
                <xsd:element ref="ns2:TaxCatchAllLabel" minOccurs="0"/>
                <xsd:element ref="ns2:l676c6ae077e468d861b4ff5e497f329" minOccurs="0"/>
                <xsd:element ref="ns2:jd8f06bf7def41ae8228c21bf85c6f3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091af-49d3-4b0b-acc4-aea46721c8e1" elementFormDefault="qualified">
    <xsd:import namespace="http://schemas.microsoft.com/office/2006/documentManagement/types"/>
    <xsd:import namespace="http://schemas.microsoft.com/office/infopath/2007/PartnerControls"/>
    <xsd:element name="bcb1d2bf53ee466d91d015af424ba852" ma:index="8" nillable="true" ma:taxonomy="true" ma:internalName="bcb1d2bf53ee466d91d015af424ba852" ma:taxonomyFieldName="DocumentType" ma:displayName="DocumentType" ma:indexed="true" ma:default="" ma:fieldId="{bcb1d2bf-53ee-466d-91d0-15af424ba852}" ma:sspId="a8b41f3a-4472-4b8a-861b-19dc8d5f94b5" ma:termSetId="32fa1b0b-f561-4090-a9e9-2daaf1aefee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8344b4cf-b055-48d4-a63f-ecd764bf9dc3}" ma:internalName="TaxCatchAll" ma:showField="CatchAllData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344b4cf-b055-48d4-a63f-ecd764bf9dc3}" ma:internalName="TaxCatchAllLabel" ma:readOnly="true" ma:showField="CatchAllDataLabel" ma:web="9cc091af-49d3-4b0b-acc4-aea46721c8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676c6ae077e468d861b4ff5e497f329" ma:index="12" nillable="true" ma:taxonomy="true" ma:internalName="l676c6ae077e468d861b4ff5e497f329" ma:taxonomyFieldName="Process" ma:displayName="Process" ma:indexed="true" ma:default="" ma:fieldId="{5676c6ae-077e-468d-861b-4ff5e497f329}" ma:sspId="a8b41f3a-4472-4b8a-861b-19dc8d5f94b5" ma:termSetId="ecf412f7-2fc3-4d1f-9ab8-ea2b2989eb1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d8f06bf7def41ae8228c21bf85c6f30" ma:index="16" nillable="true" ma:taxonomy="true" ma:internalName="jd8f06bf7def41ae8228c21bf85c6f30" ma:taxonomyFieldName="TemplateResponsible" ma:displayName="TemplateResponsible" ma:default="" ma:fieldId="{3d8f06bf-7def-41ae-8228-c21bf85c6f30}" ma:sspId="a8b41f3a-4472-4b8a-861b-19dc8d5f94b5" ma:termSetId="c8617edb-988a-40af-9479-c784525d2658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85B266-E090-4BF4-B5E5-E65600C7E4A6}">
  <ds:schemaRefs>
    <ds:schemaRef ds:uri="9cc091af-49d3-4b0b-acc4-aea46721c8e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5FB25D-7A50-4599-BEB2-F368921BA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c091af-49d3-4b0b-acc4-aea46721c8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A487EC-7783-4E94-959E-AFE1BBA27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 Advania</Template>
  <TotalTime>119</TotalTime>
  <Words>761</Words>
  <Application>Microsoft Office PowerPoint</Application>
  <PresentationFormat>Widescreen</PresentationFormat>
  <Paragraphs>71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Adelle EB</vt:lpstr>
      <vt:lpstr>Adelle Rg</vt:lpstr>
      <vt:lpstr>Adelle SB</vt:lpstr>
      <vt:lpstr>Arial</vt:lpstr>
      <vt:lpstr>Calibri</vt:lpstr>
      <vt:lpstr>1_Custom Design</vt:lpstr>
      <vt:lpstr>Custom Design</vt:lpstr>
      <vt:lpstr>Paintbrush Picture</vt:lpstr>
      <vt:lpstr>Git</vt:lpstr>
      <vt:lpstr>PowerPoint Presentation</vt:lpstr>
      <vt:lpstr>Hefjumst handa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Guðmundur Karl Karlsson</dc:creator>
  <cp:lastModifiedBy>Guðmundur Karl Karlsson</cp:lastModifiedBy>
  <cp:revision>22</cp:revision>
  <dcterms:created xsi:type="dcterms:W3CDTF">2018-11-27T17:26:47Z</dcterms:created>
  <dcterms:modified xsi:type="dcterms:W3CDTF">2018-11-27T19:25:55Z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0x0101008D58C65610A9FE4A8AD00DBF991C7C6D0200A2CDD28EFCB2E944AC730EF11B8775CF</vt:lpwstr>
  </property>
  <property fmtid="{D5CDD505-2E9C-101B-9397-08002B2CF9AE}" pid="3" name="TaxKeyword">
    <vt:lpwstr/>
  </property>
  <property fmtid="{D5CDD505-2E9C-101B-9397-08002B2CF9AE}" pid="4" name="DocumentType">
    <vt:lpwstr/>
  </property>
  <property fmtid="{D5CDD505-2E9C-101B-9397-08002B2CF9AE}" pid="5" name="Process">
    <vt:lpwstr>19;#Advania Basic|edf0ece2-4f79-4eee-9519-d61f83995de1</vt:lpwstr>
  </property>
  <property fmtid="{D5CDD505-2E9C-101B-9397-08002B2CF9AE}" pid="6" name="TaxKeywordTaxHTField">
    <vt:lpwstr/>
  </property>
  <property fmtid="{D5CDD505-2E9C-101B-9397-08002B2CF9AE}" pid="7" name="TemplateResponsible">
    <vt:lpwstr/>
  </property>
</Properties>
</file>